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94"/>
  </p:notesMasterIdLst>
  <p:sldIdLst>
    <p:sldId id="256" r:id="rId5"/>
    <p:sldId id="257" r:id="rId6"/>
    <p:sldId id="275" r:id="rId7"/>
    <p:sldId id="260" r:id="rId8"/>
    <p:sldId id="277" r:id="rId9"/>
    <p:sldId id="276" r:id="rId10"/>
    <p:sldId id="278" r:id="rId11"/>
    <p:sldId id="279" r:id="rId12"/>
    <p:sldId id="258" r:id="rId13"/>
    <p:sldId id="280" r:id="rId14"/>
    <p:sldId id="259" r:id="rId15"/>
    <p:sldId id="281" r:id="rId16"/>
    <p:sldId id="263" r:id="rId17"/>
    <p:sldId id="282" r:id="rId18"/>
    <p:sldId id="283" r:id="rId19"/>
    <p:sldId id="261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62" r:id="rId35"/>
    <p:sldId id="298" r:id="rId36"/>
    <p:sldId id="299" r:id="rId37"/>
    <p:sldId id="300" r:id="rId38"/>
    <p:sldId id="301" r:id="rId39"/>
    <p:sldId id="264" r:id="rId40"/>
    <p:sldId id="265" r:id="rId41"/>
    <p:sldId id="266" r:id="rId42"/>
    <p:sldId id="321" r:id="rId43"/>
    <p:sldId id="267" r:id="rId44"/>
    <p:sldId id="302" r:id="rId45"/>
    <p:sldId id="270" r:id="rId46"/>
    <p:sldId id="304" r:id="rId47"/>
    <p:sldId id="305" r:id="rId48"/>
    <p:sldId id="268" r:id="rId49"/>
    <p:sldId id="271" r:id="rId50"/>
    <p:sldId id="322" r:id="rId51"/>
    <p:sldId id="324" r:id="rId52"/>
    <p:sldId id="325" r:id="rId53"/>
    <p:sldId id="329" r:id="rId54"/>
    <p:sldId id="326" r:id="rId55"/>
    <p:sldId id="327" r:id="rId56"/>
    <p:sldId id="328" r:id="rId57"/>
    <p:sldId id="331" r:id="rId58"/>
    <p:sldId id="332" r:id="rId59"/>
    <p:sldId id="330" r:id="rId60"/>
    <p:sldId id="272" r:id="rId61"/>
    <p:sldId id="333" r:id="rId62"/>
    <p:sldId id="334" r:id="rId63"/>
    <p:sldId id="335" r:id="rId64"/>
    <p:sldId id="274" r:id="rId65"/>
    <p:sldId id="336" r:id="rId66"/>
    <p:sldId id="273" r:id="rId67"/>
    <p:sldId id="337" r:id="rId68"/>
    <p:sldId id="338" r:id="rId69"/>
    <p:sldId id="340" r:id="rId70"/>
    <p:sldId id="36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61" r:id="rId88"/>
    <p:sldId id="362" r:id="rId89"/>
    <p:sldId id="341" r:id="rId90"/>
    <p:sldId id="342" r:id="rId91"/>
    <p:sldId id="343" r:id="rId92"/>
    <p:sldId id="344" r:id="rId9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4D15CD-C081-A1E7-704A-902E3C81FAAA}" name="LUCAS ARAUJO PEREIRA" initials="LP" userId="S::lucas.pereira610@etec.sp.gov.br::69341575-ce79-4688-af88-d9baed9166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51D00-D57A-FC08-BF64-0A959D7E8600}" v="4" dt="2025-08-12T13:59:34.765"/>
    <p1510:client id="{657FE4CD-642B-44C4-8810-A827AD8E80AA}" v="3" dt="2025-08-12T13:46:39.455"/>
    <p1510:client id="{AB895B60-4F02-E928-2744-6196334B3502}" v="5" dt="2025-08-12T13:51:58.595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10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HENRIQUE SANTANA DE ALMEIDA" userId="S::pedro.almeida202@etec.sp.gov.br::73680207-b065-425b-bf80-454593132818" providerId="AD" clId="Web-{AB895B60-4F02-E928-2744-6196334B3502}"/>
    <pc:docChg chg="modSld">
      <pc:chgData name="PEDRO HENRIQUE SANTANA DE ALMEIDA" userId="S::pedro.almeida202@etec.sp.gov.br::73680207-b065-425b-bf80-454593132818" providerId="AD" clId="Web-{AB895B60-4F02-E928-2744-6196334B3502}" dt="2025-08-12T13:51:58.595" v="4" actId="1076"/>
      <pc:docMkLst>
        <pc:docMk/>
      </pc:docMkLst>
      <pc:sldChg chg="modSp">
        <pc:chgData name="PEDRO HENRIQUE SANTANA DE ALMEIDA" userId="S::pedro.almeida202@etec.sp.gov.br::73680207-b065-425b-bf80-454593132818" providerId="AD" clId="Web-{AB895B60-4F02-E928-2744-6196334B3502}" dt="2025-08-12T13:51:58.595" v="4" actId="1076"/>
        <pc:sldMkLst>
          <pc:docMk/>
          <pc:sldMk cId="4271425506" sldId="275"/>
        </pc:sldMkLst>
        <pc:spChg chg="mod">
          <ac:chgData name="PEDRO HENRIQUE SANTANA DE ALMEIDA" userId="S::pedro.almeida202@etec.sp.gov.br::73680207-b065-425b-bf80-454593132818" providerId="AD" clId="Web-{AB895B60-4F02-E928-2744-6196334B3502}" dt="2025-08-12T13:51:58.595" v="4" actId="1076"/>
          <ac:spMkLst>
            <pc:docMk/>
            <pc:sldMk cId="4271425506" sldId="275"/>
            <ac:spMk id="6" creationId="{4A0E118D-7EAA-D7A3-F19F-37BF2497439A}"/>
          </ac:spMkLst>
        </pc:spChg>
        <pc:picChg chg="mod">
          <ac:chgData name="PEDRO HENRIQUE SANTANA DE ALMEIDA" userId="S::pedro.almeida202@etec.sp.gov.br::73680207-b065-425b-bf80-454593132818" providerId="AD" clId="Web-{AB895B60-4F02-E928-2744-6196334B3502}" dt="2025-08-12T13:51:58.580" v="3" actId="1076"/>
          <ac:picMkLst>
            <pc:docMk/>
            <pc:sldMk cId="4271425506" sldId="275"/>
            <ac:picMk id="5" creationId="{B9CB5B6A-B8BB-15A3-2FA9-2B3DAFCCF68D}"/>
          </ac:picMkLst>
        </pc:picChg>
      </pc:sldChg>
    </pc:docChg>
  </pc:docChgLst>
  <pc:docChgLst>
    <pc:chgData name="GUILHERME DA SILVA RODRIGUES ALVES" userId="S::guilherme.alves192@etec.sp.gov.br::c1084f54-f350-4f2e-b7b5-81d29b4f818b" providerId="AD" clId="Web-{657FE4CD-642B-44C4-8810-A827AD8E80AA}"/>
    <pc:docChg chg="modSld">
      <pc:chgData name="GUILHERME DA SILVA RODRIGUES ALVES" userId="S::guilherme.alves192@etec.sp.gov.br::c1084f54-f350-4f2e-b7b5-81d29b4f818b" providerId="AD" clId="Web-{657FE4CD-642B-44C4-8810-A827AD8E80AA}" dt="2025-08-12T13:46:34.079" v="1" actId="1076"/>
      <pc:docMkLst>
        <pc:docMk/>
      </pc:docMkLst>
      <pc:sldChg chg="modSp">
        <pc:chgData name="GUILHERME DA SILVA RODRIGUES ALVES" userId="S::guilherme.alves192@etec.sp.gov.br::c1084f54-f350-4f2e-b7b5-81d29b4f818b" providerId="AD" clId="Web-{657FE4CD-642B-44C4-8810-A827AD8E80AA}" dt="2025-08-12T13:46:34.079" v="1" actId="1076"/>
        <pc:sldMkLst>
          <pc:docMk/>
          <pc:sldMk cId="3387694697" sldId="279"/>
        </pc:sldMkLst>
        <pc:picChg chg="mod">
          <ac:chgData name="GUILHERME DA SILVA RODRIGUES ALVES" userId="S::guilherme.alves192@etec.sp.gov.br::c1084f54-f350-4f2e-b7b5-81d29b4f818b" providerId="AD" clId="Web-{657FE4CD-642B-44C4-8810-A827AD8E80AA}" dt="2025-08-12T13:46:34.079" v="1" actId="1076"/>
          <ac:picMkLst>
            <pc:docMk/>
            <pc:sldMk cId="3387694697" sldId="279"/>
            <ac:picMk id="8" creationId="{722564E3-8A00-FAAD-1B01-D801B6332F5D}"/>
          </ac:picMkLst>
        </pc:picChg>
      </pc:sldChg>
    </pc:docChg>
  </pc:docChgLst>
  <pc:docChgLst>
    <pc:chgData name="LUCAS ARAUJO PEREIRA" userId="S::lucas.pereira610@etec.sp.gov.br::69341575-ce79-4688-af88-d9baed916683" providerId="AD" clId="Web-{57E51D00-D57A-FC08-BF64-0A959D7E8600}"/>
    <pc:docChg chg="mod sldOrd">
      <pc:chgData name="LUCAS ARAUJO PEREIRA" userId="S::lucas.pereira610@etec.sp.gov.br::69341575-ce79-4688-af88-d9baed916683" providerId="AD" clId="Web-{57E51D00-D57A-FC08-BF64-0A959D7E8600}" dt="2025-08-12T13:59:34.765" v="2"/>
      <pc:docMkLst>
        <pc:docMk/>
      </pc:docMkLst>
      <pc:sldChg chg="ord">
        <pc:chgData name="LUCAS ARAUJO PEREIRA" userId="S::lucas.pereira610@etec.sp.gov.br::69341575-ce79-4688-af88-d9baed916683" providerId="AD" clId="Web-{57E51D00-D57A-FC08-BF64-0A959D7E8600}" dt="2025-08-12T13:59:34.765" v="2"/>
        <pc:sldMkLst>
          <pc:docMk/>
          <pc:sldMk cId="0" sldId="262"/>
        </pc:sldMkLst>
      </pc:sldChg>
      <pc:sldChg chg="ord">
        <pc:chgData name="LUCAS ARAUJO PEREIRA" userId="S::lucas.pereira610@etec.sp.gov.br::69341575-ce79-4688-af88-d9baed916683" providerId="AD" clId="Web-{57E51D00-D57A-FC08-BF64-0A959D7E8600}" dt="2025-08-12T13:59:20.858" v="1"/>
        <pc:sldMkLst>
          <pc:docMk/>
          <pc:sldMk cId="704245275" sldId="296"/>
        </pc:sldMkLst>
      </pc:sldChg>
    </pc:docChg>
  </pc:docChgLst>
</pc:chgInfo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C13657-9AAE-45BD-9A73-E18C04B63FB8}" authorId="{A64D15CD-C081-A1E7-704A-902E3C81FAAA}" created="2025-08-12T13:45:01.635">
    <pc:sldMkLst xmlns:pc="http://schemas.microsoft.com/office/powerpoint/2013/main/command">
      <pc:docMk/>
      <pc:sldMk cId="0" sldId="257"/>
    </pc:sldMkLst>
    <p188:txBody>
      <a:bodyPr/>
      <a:lstStyle/>
      <a:p>
        <a:r>
          <a:rPr lang="pt-BR"/>
          <a:t>oie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41: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09: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45: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45: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45: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59: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04: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04: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07: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10: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FEEAB-9976-40B2-8270-6824F3580D88}" type="datetimeFigureOut">
              <a:rPr lang="pt-BR"/>
              <a:t>12/08/2025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902D-DA48-427F-97E3-CD39C2BAF46A}" type="slidenum">
              <a:r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723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A75-A51E-C545-9C15-8C34AB99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8D3B025-8552-A17D-E34A-825AF5536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A0F11D-4E65-B5B2-F49C-8C2C0CF25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C5EA18-B71A-FD3E-1018-4BDC69B09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2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E3589-EAAE-43B2-9EF7-19A8F012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4CDA21-A304-A371-174F-60BBFE772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5499DF1-0E87-D64F-3007-CB43769B0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64F251-B58B-AD35-A8BC-462E8F75C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97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52706-E6E4-F74C-1851-95B86034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0329CAD-78AB-91B2-FF41-6622C7444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6810C7-623B-5A1D-E7C4-7F444E0B4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09E8FA-B1E6-DB4E-F0D9-97360F18B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526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87A2-FC23-DE22-B55A-6DA2A942E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9A84E4-1E04-70B6-DFF7-2DBAEC3C4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0E0A3EF-51CF-8E18-6F82-163DC5A3E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5D388E-A44A-4AA2-F279-973676790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215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D11DA-066F-9721-75DF-F993AFDA3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C423B2-D2B1-A73B-1391-94C9C0A58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FB71BC6-62F3-6BD1-C8D2-EEB769BD5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73D00E-844B-B909-A327-36D9E8D76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15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FBD23-5E80-824A-D93A-3838D438E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1EF6C6-6F1F-2937-6004-EC32ED11E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ECAB4B2-5F74-12E9-FD1D-404F1A16C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55CA09-BFE1-9BE6-4CC9-053F03CB8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667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9807-1799-F3DD-344C-4025CC5EF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EC4CEA6-314B-F2DE-2A1D-3373ACB17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E38CF5-C9B3-F941-833D-7BBEFF88B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3AA59B-53A7-B957-530E-902AF6B6E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753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688CD-8F1F-B22E-DE5E-91A16B48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7230665-B8A9-9717-F196-F995D5E14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F7A63B-B64B-9103-63EE-4932F0296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ABFA60-B156-98AB-87F9-C7FB463C8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512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23650-E58D-0EC9-E5B6-434F1EE55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8490582-87F6-D26C-1427-03E1D2F31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6F8D74-39C8-B667-D7ED-895835CA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01A39B-516C-BE21-6A83-A55B7C778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452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5DBAB-3DEF-22D1-0977-E6191C35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098C9B3-02D6-2552-1EB5-BD968018A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EE2440-28F5-2126-4A0D-B1551A3EE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AD67CB-38B4-E968-3D87-88D35DE88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43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197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5BA47-DE1E-5039-5DA2-D302854CA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7131370-A2F0-6CE8-2ABA-6A10512D7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1A468E-FEE4-4841-6192-75DC35870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F9123F-25B0-FC68-4D79-444FB5A4D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025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D57E-2B70-6F60-91C6-0DB5E45D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742D3B7-AB12-D1BB-1A52-D1B56090C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1601B85-14AD-04BE-037E-FF02EE501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23C081-2FC3-C770-D434-19807C8A3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7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75E22-5724-4F13-5188-5ECCF28D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7D3979-49A4-6E9D-A308-B9238C7ED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396EA5-C775-D0A4-7726-197884043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820529-096F-89DA-875D-9D469CD59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19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CE4D1-E278-AD0A-C655-2202BED5C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A49C130-7515-8533-8F39-231CAB6E7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BED9049-F0C8-F2DC-781D-C10B1033D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2157C3-3E8D-1B6B-9E46-2D8F89DD7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229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AC7FE-07E6-AB5A-403C-8F908BD0B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CEAC29-C4FA-BA1A-8C12-B0516E8AF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36A9312-26D3-5922-E752-F1B83FD21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7D26E8-35D2-1E6D-5030-4673E6852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774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F6187-2F2B-842B-F978-0850E84CD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C8F08A-C944-59DB-F31F-BB35D46CB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FCBE9B-0E60-EE7F-2B9B-CC28FFAF6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0A9516-5CD0-C1D9-7D8B-B3C74208F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560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3B23-CD13-396B-37DD-E5FE1662E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308EEE9-AC05-9D3B-B4A5-F0A3D6E67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A7E4C8-DB0B-4BEB-0C5A-46C999BBA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F642E0-4640-E319-5424-16C4AD8DB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956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8B4C4-5C47-CB5A-322F-7CC5642C8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DE3824-4340-2666-1C68-7AB692C14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34454E2-7CF1-23ED-3E3F-FBF2161F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F48269-C60C-8755-DA52-3060A232D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08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3913B-E103-A3AD-0607-BA9B1242C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C4829D7-AE11-CF98-A4AB-2D03C4FA4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7A6748C-F2F2-962A-787A-81561691D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E8CE56-CD55-E812-B6B8-9794C5228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170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A1546-0A6B-265A-EDC8-BBA48F1F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11B35A1-8A14-25D2-545D-70899DC03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F3643B-0457-6C93-956B-28D0DAD5B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0B5C53-6BE3-14AA-DD0F-CDA9397B9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606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9E593-2505-3C0B-459B-4BBB6CE89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5D8288-FB23-0E5B-FF13-568ACFBE4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811C26-08BB-09D0-A479-864D81D87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17824F-CD16-13B6-2C5B-42870E5E9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060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8834F-7F20-87CA-CEEA-CED96DBA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645F3F6-0E9D-337D-4495-E265D74CF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F61F8DF-8CF2-9B9C-4479-A09083E53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D41E10-DA0F-290A-64D1-C5A5951E8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485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CEFBC-CA50-B882-C669-EB98A47D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CEBA9EB-C7A4-56AD-B68E-A5184E524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ACEE488-EA00-DE5B-1F43-4CF58CA8F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03D269-0168-915B-40FD-408317D07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508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DD373-349B-E699-FF9E-FDC06D47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ECEB59F-F595-0652-B087-19CB6767E7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A34BC7A-A5E9-B731-7617-8109B551F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2FC797-52AA-C5A8-A62D-FDFAAD2CDC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639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66862-FF8A-E5DD-9BB6-DDE2B39C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D2FC794-8E07-890A-474F-969DD4C01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799E79-EB34-F724-220E-96B87F457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45B8FD-7ECC-E502-DD27-786AA7152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660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B84F-E0C8-F525-EEAA-BAD290F1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B16667-7B43-3285-0BB1-4A7162AD5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7992F01-45FD-7644-FC1A-01AA240BE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E8CE78-75E8-D4EC-999C-0067D9D9A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377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772A-B719-7CCC-02B1-A59FE419E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7F90626-1901-B1AF-1385-D0879FD00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67F84BC-DCF3-41B1-AB01-79050394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F23E37-9A3C-3F26-2F7F-7C810F166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08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25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574E0-1361-272C-7237-10E87557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5A671D-A87C-F011-A6B7-2CB48E79A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FF25554-1221-4E18-1625-BED229969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786EE-F266-6387-EC03-8AD0A0E15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406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4E82-EC7C-711D-5F73-0CF79823C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5A8B3E3-6866-FBA1-9093-F4BED3A2B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831BAA-0167-95FC-963A-DE352190C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D84959-987A-2C34-E852-3D635FC03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92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EE54E-36F0-8E26-861B-1ADBE3E7B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D23726-7F64-B52E-7411-255031EF6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E80959-F7CF-C118-A106-9DC136D83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08B8AE-A388-6125-CE3B-C8F300B08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90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AD7CC-7B64-7C44-CB81-DD27195F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931A4B-FC2A-D345-E430-D059B3CFC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C792CB-9D28-618D-F1C7-C54995209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14DD74-A16F-D395-D528-4E5B507AC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758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91F1-5184-2016-4ACD-B9BDD05B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662BB5-1D4F-D782-B6A2-86F0CB351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B9BFF9-3062-E30C-72EA-CEE13E6A6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F34195-1DEA-5CBC-1F79-9632363DE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74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/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0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Login com MVC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 fontScale="90000" lnSpcReduction="20000"/>
          </a:bodyPr>
          <a:lstStyle/>
          <a:p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 básica para servir de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template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qualquer aplicativo que use login, para ser usado como ponto de partida para criação de um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aplicatio</a:t>
            </a:r>
            <a:endParaRPr lang="pt-BR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8100" cap="rnd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deado em placa-mãe de computador"/>
          <p:cNvPicPr>
            <a:picLocks noChangeAspect="1"/>
          </p:cNvPicPr>
          <p:nvPr/>
        </p:nvPicPr>
        <p:blipFill rotWithShape="1">
          <a:blip r:embed="rId3"/>
          <a:srcRect l="15658" r="39011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7650-6658-A4CE-B053-5F6770C8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56043-DC7F-EEA1-8E81-6ED54135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C97957-98E5-42D3-615A-6806FA062173}"/>
              </a:ext>
            </a:extLst>
          </p:cNvPr>
          <p:cNvSpPr txBox="1"/>
          <p:nvPr/>
        </p:nvSpPr>
        <p:spPr>
          <a:xfrm>
            <a:off x="8563708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Para isso criamos o pacote com 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 colocamos dentro dele a classe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9F9E040-0A4C-62A5-D17F-065E56149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21069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datasource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: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acesso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banco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5000" lnSpcReduction="20000"/>
          </a:bodyPr>
          <a:lstStyle/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 da pasta </a:t>
            </a:r>
            <a:r>
              <a:rPr lang="en-US" b="1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datasource</a:t>
            </a:r>
            <a:r>
              <a:rPr lang="en-US" b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b="1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responsável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persistencia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dos dados. Essa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receber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interação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com o banco de dados.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Esses 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vao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ser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chamados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pela 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controller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Isso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porque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view que é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alta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nenhum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contato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source que é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baixa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responsável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pelo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acesso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banco de dados..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extender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é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responsável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 de dados. </a:t>
            </a:r>
          </a:p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existem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 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banco de dados. 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banco de dados,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alguns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banco, e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versao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62459-A88E-05E5-28FE-3074285A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7FE4-64E3-57D6-4F8A-18D0EA29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0EC5C6-C3E1-14A2-75F0-D3CB5BC5BEC4}"/>
              </a:ext>
            </a:extLst>
          </p:cNvPr>
          <p:cNvSpPr txBox="1"/>
          <p:nvPr/>
        </p:nvSpPr>
        <p:spPr>
          <a:xfrm>
            <a:off x="8563708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Para isso criamos o pacote com 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datasource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 colocamos dentro dele a classe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E82FD4A-FD96-6990-D688-E708C1F2F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53232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view: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activities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ficam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aqui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0000" lnSpcReduction="10000"/>
          </a:bodyPr>
          <a:lstStyle/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 do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pacote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view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colocar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nossas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activityes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ou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Inclusive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MainActivity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ficar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pacote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Nessa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MainActivity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é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principal,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abrimos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eh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activity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abre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com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o email e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botoes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"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" e "ja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"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colocar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dela as </a:t>
            </a:r>
            <a:r>
              <a:rPr lang="en-US" u="sng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chamadas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as classes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controller.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para popular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 a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controller para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poder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acessar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pra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se o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ja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existe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o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se o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conferem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, e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incluir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caso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tenhamos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inserir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986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797D0-B72F-7A07-57C9-BC2DD4BC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E225C-4F35-D24D-7A7F-42EFA222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6CCC3A-41E0-657B-A83C-D6B5ED829716}"/>
              </a:ext>
            </a:extLst>
          </p:cNvPr>
          <p:cNvSpPr txBox="1"/>
          <p:nvPr/>
        </p:nvSpPr>
        <p:spPr>
          <a:xfrm>
            <a:off x="8563708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Vamos criar mais um pacote com 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 arrastamos para dentro dele a classe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MainActivity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que é a classe ligada ao layout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A1249A7-0604-024E-2F6C-F0AC0A710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6690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153821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94571-96F6-DD03-F44A-6F88B1BE8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F18A-647E-270A-FD81-03C6F783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1DDCE6-B2ED-27D2-6368-817C91A734B2}"/>
              </a:ext>
            </a:extLst>
          </p:cNvPr>
          <p:cNvSpPr txBox="1"/>
          <p:nvPr/>
        </p:nvSpPr>
        <p:spPr>
          <a:xfrm>
            <a:off x="8563708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Vai ficar assim nossa estrutura MVC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14FDD2D-31D2-A3FE-1199-BF133D9BF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81290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: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2500" lnSpcReduction="20000"/>
          </a:bodyPr>
          <a:lstStyle/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extendemos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implementar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abstratos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chamar um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construtor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também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é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abstrato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 Java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auxilia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nisso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bastando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seguir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indicados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extender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 e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versao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logo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entrada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no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construtor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 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fim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ainda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saber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chamando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retornar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Fazemos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isso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 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Controller.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instanciarmos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Controller,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MainActivity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B672-8834-3191-93B0-B3755A79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A4DB4-D096-84EB-E806-052A925B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C08A35-A74A-E28B-2F17-3EBD6620CA82}"/>
              </a:ext>
            </a:extLst>
          </p:cNvPr>
          <p:cNvSpPr txBox="1"/>
          <p:nvPr/>
        </p:nvSpPr>
        <p:spPr>
          <a:xfrm>
            <a:off x="8563708" y="1302544"/>
            <a:ext cx="2790092" cy="35394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Vamos abrir a classe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extender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SqliteOpenHelper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que vai auxiliar com o banco de dados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8A373796-0B39-6248-E47E-6D8910DAE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31897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C627-723C-860B-57F4-487F530FE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BDA9C-D1E7-3CEB-24E7-49CF4B3A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21C25E-8F87-57FF-504A-6D42B3DC6EE9}"/>
              </a:ext>
            </a:extLst>
          </p:cNvPr>
          <p:cNvSpPr txBox="1"/>
          <p:nvPr/>
        </p:nvSpPr>
        <p:spPr>
          <a:xfrm>
            <a:off x="8563708" y="1302544"/>
            <a:ext cx="2790092" cy="35394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Agora temos que implementar os métodos abstratos e o construtor dessa classe clicando na lâmpada vermelha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ECD8715-F8EF-4AF2-4F5C-CB8C73CE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057489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CF60C-A273-0B70-2583-2EBFF3C5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15308-ADF3-4AA8-F16F-57BA16B7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D29D82-FF94-A25F-A508-616AA1CAB376}"/>
              </a:ext>
            </a:extLst>
          </p:cNvPr>
          <p:cNvSpPr txBox="1"/>
          <p:nvPr/>
        </p:nvSpPr>
        <p:spPr>
          <a:xfrm>
            <a:off x="8563708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Clicamos em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implement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A8F68E6-9ACF-9084-545E-977418089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75003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 MVC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 projeto vai criar uma estrutura MVC que vai ser a base para qualquer aplicativo, além de criar um banco de dados com uma tabela usuários, deixando as bases para a criação de todas as outras tabelas para a criação de um aplicativo completo.</a:t>
            </a:r>
          </a:p>
          <a:p>
            <a:r>
              <a:rPr lang="pt-BR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Nessa estrutura, teremos os pacotes: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8A0315-8D16-CF99-D322-5528A7EF5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71227"/>
              </p:ext>
            </p:extLst>
          </p:nvPr>
        </p:nvGraphicFramePr>
        <p:xfrm>
          <a:off x="298938" y="3181511"/>
          <a:ext cx="11605846" cy="3311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910">
                  <a:extLst>
                    <a:ext uri="{9D8B030D-6E8A-4147-A177-3AD203B41FA5}">
                      <a16:colId xmlns:a16="http://schemas.microsoft.com/office/drawing/2014/main" val="2949556962"/>
                    </a:ext>
                  </a:extLst>
                </a:gridCol>
                <a:gridCol w="4085829">
                  <a:extLst>
                    <a:ext uri="{9D8B030D-6E8A-4147-A177-3AD203B41FA5}">
                      <a16:colId xmlns:a16="http://schemas.microsoft.com/office/drawing/2014/main" val="110108174"/>
                    </a:ext>
                  </a:extLst>
                </a:gridCol>
                <a:gridCol w="3147646">
                  <a:extLst>
                    <a:ext uri="{9D8B030D-6E8A-4147-A177-3AD203B41FA5}">
                      <a16:colId xmlns:a16="http://schemas.microsoft.com/office/drawing/2014/main" val="4035137011"/>
                    </a:ext>
                  </a:extLst>
                </a:gridCol>
                <a:gridCol w="2901461">
                  <a:extLst>
                    <a:ext uri="{9D8B030D-6E8A-4147-A177-3AD203B41FA5}">
                      <a16:colId xmlns:a16="http://schemas.microsoft.com/office/drawing/2014/main" val="3875535864"/>
                    </a:ext>
                  </a:extLst>
                </a:gridCol>
              </a:tblGrid>
              <a:tr h="404230">
                <a:tc>
                  <a:txBody>
                    <a:bodyPr/>
                    <a:lstStyle/>
                    <a:p>
                      <a:r>
                        <a:rPr lang="pt-BR">
                          <a:latin typeface="Bahnschrift" panose="020B0502040204020203" charset="0"/>
                          <a:cs typeface="Bahnschrift" panose="020B0502040204020203" charset="0"/>
                        </a:rPr>
                        <a:t>Pacote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err="1">
                          <a:latin typeface="Bahnschrift" panose="020B0502040204020203" charset="0"/>
                          <a:cs typeface="Bahnschrift" panose="020B0502040204020203" charset="0"/>
                        </a:rPr>
                        <a:t>Conteudo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err="1">
                          <a:latin typeface="Bahnschrift" panose="020B0502040204020203" charset="0"/>
                        </a:rPr>
                        <a:t>Descricao</a:t>
                      </a:r>
                      <a:r>
                        <a:rPr lang="pt-BR">
                          <a:latin typeface="Bahnschrift" panose="020B0502040204020203" charset="0"/>
                        </a:rPr>
                        <a:t> do nome</a:t>
                      </a:r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1" kern="1200">
                          <a:solidFill>
                            <a:schemeClr val="lt1"/>
                          </a:solidFill>
                          <a:latin typeface="Bahnschrift" panose="020B0502040204020203" charset="0"/>
                          <a:ea typeface="+mn-ea"/>
                          <a:cs typeface="+mn-cs"/>
                        </a:rPr>
                        <a:t>Classe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496942"/>
                  </a:ext>
                </a:extLst>
              </a:tr>
              <a:tr h="404230">
                <a:tc>
                  <a:txBody>
                    <a:bodyPr/>
                    <a:lstStyle/>
                    <a:p>
                      <a:r>
                        <a:rPr lang="pt-BR" err="1">
                          <a:latin typeface="Bahnschrift" panose="020B0502040204020203" charset="0"/>
                          <a:cs typeface="Bahnschrift" panose="020B0502040204020203" charset="0"/>
                        </a:rPr>
                        <a:t>view</a:t>
                      </a:r>
                      <a:endParaRPr lang="pt-BR"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Bahnschrift" panose="020B0502040204020203" charset="0"/>
                          <a:cs typeface="Bahnschrift" panose="020B0502040204020203" charset="0"/>
                        </a:rPr>
                        <a:t>Todas as telas do aplicativo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Visualizacao</a:t>
                      </a:r>
                      <a:r>
                        <a:rPr lang="pt-BR" sz="1800" kern="120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 ( tela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Todas classes de </a:t>
                      </a:r>
                      <a:r>
                        <a:rPr lang="pt-BR" sz="1800" kern="120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activities</a:t>
                      </a:r>
                      <a:endParaRPr lang="pt-BR" sz="1800" kern="120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66519"/>
                  </a:ext>
                </a:extLst>
              </a:tr>
              <a:tr h="404230">
                <a:tc>
                  <a:txBody>
                    <a:bodyPr/>
                    <a:lstStyle/>
                    <a:p>
                      <a:r>
                        <a:rPr lang="pt-BR" err="1">
                          <a:latin typeface="Bahnschrift" panose="020B0502040204020203" charset="0"/>
                          <a:cs typeface="Bahnschrift" panose="020B0502040204020203" charset="0"/>
                        </a:rPr>
                        <a:t>datamodel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Bahnschrift" panose="020B0502040204020203" charset="0"/>
                          <a:cs typeface="Bahnschrift" panose="020B0502040204020203" charset="0"/>
                        </a:rPr>
                        <a:t>Criação das tabelas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Modelo da tabela (estrutura)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UsuarioDataModel</a:t>
                      </a:r>
                      <a:endParaRPr lang="pt-BR" sz="1800" kern="120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932681"/>
                  </a:ext>
                </a:extLst>
              </a:tr>
              <a:tr h="996731">
                <a:tc>
                  <a:txBody>
                    <a:bodyPr/>
                    <a:lstStyle/>
                    <a:p>
                      <a:endParaRPr lang="pt-BR"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  <a:p>
                      <a:r>
                        <a:rPr lang="pt-BR" err="1">
                          <a:latin typeface="Bahnschrift" panose="020B0502040204020203" charset="0"/>
                          <a:cs typeface="Bahnschrift" panose="020B0502040204020203" charset="0"/>
                        </a:rPr>
                        <a:t>controller</a:t>
                      </a:r>
                      <a:endParaRPr lang="pt-BR"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Bahnschrift" panose="020B0502040204020203" charset="0"/>
                          <a:cs typeface="Bahnschrift" panose="020B0502040204020203" charset="0"/>
                        </a:rPr>
                        <a:t>Serve de ponte entre a camada </a:t>
                      </a:r>
                      <a:r>
                        <a:rPr lang="pt-BR" err="1">
                          <a:latin typeface="Bahnschrift" panose="020B0502040204020203" charset="0"/>
                          <a:cs typeface="Bahnschrift" panose="020B0502040204020203" charset="0"/>
                        </a:rPr>
                        <a:t>view</a:t>
                      </a:r>
                      <a:r>
                        <a:rPr lang="pt-BR">
                          <a:latin typeface="Bahnschrift" panose="020B0502040204020203" charset="0"/>
                          <a:cs typeface="Bahnschrift" panose="020B0502040204020203" charset="0"/>
                        </a:rPr>
                        <a:t> e a camada de persistência de dados </a:t>
                      </a:r>
                      <a:r>
                        <a:rPr lang="pt-BR" err="1">
                          <a:latin typeface="Bahnschrift" panose="020B0502040204020203" charset="0"/>
                          <a:cs typeface="Bahnschrift" panose="020B0502040204020203" charset="0"/>
                        </a:rPr>
                        <a:t>datasource</a:t>
                      </a:r>
                      <a:endParaRPr lang="pt-BR"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Controle de fluxo de </a:t>
                      </a:r>
                      <a:r>
                        <a:rPr lang="pt-BR" sz="1800" kern="120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informacao</a:t>
                      </a:r>
                      <a:endParaRPr lang="pt-BR" sz="1800" kern="120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kern="120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  <a:p>
                      <a:r>
                        <a:rPr lang="pt-BR" sz="1800" kern="120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UsuarioController</a:t>
                      </a:r>
                      <a:endParaRPr lang="pt-BR" sz="1800" kern="120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41565"/>
                  </a:ext>
                </a:extLst>
              </a:tr>
              <a:tr h="697712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err="1">
                          <a:latin typeface="Bahnschrift" panose="020B0502040204020203" charset="0"/>
                          <a:cs typeface="Bahnschrift" panose="020B0502040204020203" charset="0"/>
                        </a:rPr>
                        <a:t>datasource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Bahnschrift" panose="020B0502040204020203" charset="0"/>
                          <a:cs typeface="Bahnschrift" panose="020B0502040204020203" charset="0"/>
                        </a:rPr>
                        <a:t>A camada mais baixa que vai tratar da persistência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Fonte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AppDataBase</a:t>
                      </a:r>
                      <a:endParaRPr lang="pt-BR" sz="1800" kern="120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59800"/>
                  </a:ext>
                </a:extLst>
              </a:tr>
              <a:tr h="404230">
                <a:tc>
                  <a:txBody>
                    <a:bodyPr/>
                    <a:lstStyle/>
                    <a:p>
                      <a:r>
                        <a:rPr lang="pt-BR">
                          <a:latin typeface="Bahnschrift" panose="020B0502040204020203" charset="0"/>
                          <a:cs typeface="Bahnschrift" panose="020B0502040204020203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Bahnschrift" panose="020B0502040204020203" charset="0"/>
                          <a:cs typeface="Bahnschrift" panose="020B0502040204020203" charset="0"/>
                        </a:rPr>
                        <a:t>Objetos do Aplicativo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Modelo das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Usuario</a:t>
                      </a:r>
                      <a:endParaRPr lang="pt-BR" sz="1800" kern="120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505798"/>
                  </a:ext>
                </a:extLst>
              </a:tr>
            </a:tbl>
          </a:graphicData>
        </a:graphic>
      </p:graphicFrame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78827-35F0-AFD5-59F7-CF693D8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52911-13EC-3BE8-DA62-E3197F40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6DF8C0-8962-C836-949E-1D7E86D65E39}"/>
              </a:ext>
            </a:extLst>
          </p:cNvPr>
          <p:cNvSpPr txBox="1"/>
          <p:nvPr/>
        </p:nvSpPr>
        <p:spPr>
          <a:xfrm>
            <a:off x="8563708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Na tela seguinte vamos clicar em ok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593DDD2-197C-AFC6-05A1-F8745E4DB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61635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8AFDC-A910-A743-C0AC-7DF4CF70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0D1988-B8F9-1A95-78E7-7693388BF996}"/>
              </a:ext>
            </a:extLst>
          </p:cNvPr>
          <p:cNvSpPr txBox="1"/>
          <p:nvPr/>
        </p:nvSpPr>
        <p:spPr>
          <a:xfrm>
            <a:off x="8563708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A IDE vai então importar os métodos. Mas ainda temos que importar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 método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construtor, do mesmo jeito, clicando na luz vermelha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3FEE8FF7-0711-F8A5-36C1-946F2208E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90305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91193-0E84-9896-7EA1-9B445B73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39B92-1B83-C74F-1836-BB97E55B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6BA229-7B29-DE1C-2722-8F875CB347BB}"/>
              </a:ext>
            </a:extLst>
          </p:cNvPr>
          <p:cNvSpPr txBox="1"/>
          <p:nvPr/>
        </p:nvSpPr>
        <p:spPr>
          <a:xfrm>
            <a:off x="8563708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Basta clicar em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constructor</a:t>
            </a:r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F877015-8057-7AA6-A74B-7B509867B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93394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664D-3299-5A0E-61D9-BADF3DBE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A550C-97BE-8A10-9BA8-3D9ACACA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8EA994-4030-6E24-D43C-C2D158EF72D8}"/>
              </a:ext>
            </a:extLst>
          </p:cNvPr>
          <p:cNvSpPr txBox="1"/>
          <p:nvPr/>
        </p:nvSpPr>
        <p:spPr>
          <a:xfrm>
            <a:off x="8563708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Existem vários construtores para essa classe, podemos escolher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qualquer um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então escolho a primeira.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55CE02F-CB77-7A93-6540-23B27AEFD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259563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BF58-ABDF-4C92-AE32-18243E5F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CC9D1-A053-E69C-ECEA-4A7AE4F5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F1AEE3-4715-ACEE-4972-312E737FD5EE}"/>
              </a:ext>
            </a:extLst>
          </p:cNvPr>
          <p:cNvSpPr txBox="1"/>
          <p:nvPr/>
        </p:nvSpPr>
        <p:spPr>
          <a:xfrm>
            <a:off x="8563708" y="1302544"/>
            <a:ext cx="2790092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Pronto, temos o construtor.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Vejam que eu tenho o construtor da classe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(linha 10) e o construtor da super classe (linha 11)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64FAB46-86B6-0D36-EEF0-820C6BCE3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394707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F9E6-8731-C9AF-232A-0565F836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A1CE8-3FA3-1A19-EB96-C7F254DF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323FCC-3833-C3C0-F34A-DAE01D8E7243}"/>
              </a:ext>
            </a:extLst>
          </p:cNvPr>
          <p:cNvSpPr txBox="1"/>
          <p:nvPr/>
        </p:nvSpPr>
        <p:spPr>
          <a:xfrm>
            <a:off x="8644250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O método construtor da minha classe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precisa do contexto. Apago tudo e deixo então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o contexto no parâmetro da classe.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799A9E-7322-E4A3-B3F2-021A4979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347747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9D7E0-ED37-AE5A-B1B0-005D2678B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28B5A-9458-2F5A-1525-68CA3DE4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01D752-A408-B6AB-B2A0-B2DF49A826DA}"/>
              </a:ext>
            </a:extLst>
          </p:cNvPr>
          <p:cNvSpPr txBox="1"/>
          <p:nvPr/>
        </p:nvSpPr>
        <p:spPr>
          <a:xfrm>
            <a:off x="8563708" y="1302544"/>
            <a:ext cx="2790092" cy="526297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Já 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metdo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construtor da super classe precisa do contexto, do nome do banco,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e da versão. Vamos criar as variáveis menos do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que vou deixar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1DA2B62-E4EE-D4E8-374A-69D7C586F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70" y="1284959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71611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7601-B134-2A00-C3E6-F451BFD4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898E2-EA8A-3621-2153-AC779BB7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D59BE3-994E-DF51-4F0B-AD798EBC2096}"/>
              </a:ext>
            </a:extLst>
          </p:cNvPr>
          <p:cNvSpPr txBox="1"/>
          <p:nvPr/>
        </p:nvSpPr>
        <p:spPr>
          <a:xfrm>
            <a:off x="8563708" y="1302544"/>
            <a:ext cx="2790092" cy="35394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Agora precisamos de um objeto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SqliteDataBase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que tem os métodos para criar a o banco e a tabela. Vamos chamar de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90BD0F7-F92B-78B4-AC1F-EBB88C0CB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232448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706C-1455-80F7-FC6A-C774400F8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495BF-5A66-B413-A6EE-B1EEE55C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F17251-4020-BF26-5113-CD9B69DADF0E}"/>
              </a:ext>
            </a:extLst>
          </p:cNvPr>
          <p:cNvSpPr txBox="1"/>
          <p:nvPr/>
        </p:nvSpPr>
        <p:spPr>
          <a:xfrm>
            <a:off x="8563708" y="1302544"/>
            <a:ext cx="2790092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 dentro do construtor da super classe usamos o método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getWriteDatabase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para abrir o banco para edição e conseguir colocar a tabela dentro dele.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3D1BB8-1D0E-0857-4F30-F7C855E23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02019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7EC6D-FAF6-5375-1506-A14BA60C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97A6F-0BB1-14BC-69C8-857BE675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EFF3C1-BDB8-B531-44CC-22F7268A5DBF}"/>
              </a:ext>
            </a:extLst>
          </p:cNvPr>
          <p:cNvSpPr txBox="1"/>
          <p:nvPr/>
        </p:nvSpPr>
        <p:spPr>
          <a:xfrm>
            <a:off x="8563708" y="1302544"/>
            <a:ext cx="2790092" cy="39703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Com isso a gente criou o banco. Agora vamos criar a classe que vai criar a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estrutura da tabela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usuários para poder inserir no banco.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E3DC01-D9AF-E3BD-0683-070197FD7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70424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EE5FD-54E2-F256-B830-9FCB99FA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9CB5B6A-B8BB-15A3-2FA9-2B3DAFCCF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03" y="943110"/>
            <a:ext cx="7564424" cy="4252912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A0E118D-7EAA-D7A3-F19F-37BF2497439A}"/>
              </a:ext>
            </a:extLst>
          </p:cNvPr>
          <p:cNvSpPr txBox="1"/>
          <p:nvPr/>
        </p:nvSpPr>
        <p:spPr>
          <a:xfrm>
            <a:off x="9242762" y="1216280"/>
            <a:ext cx="2614246" cy="526297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Para testar, vamos criar um projeto em Java.</a:t>
            </a:r>
          </a:p>
          <a:p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Vamos nomear como </a:t>
            </a:r>
            <a:r>
              <a:rPr lang="pt-BR" sz="2400" err="1">
                <a:latin typeface="Calibri" panose="020F0502020204030204" pitchFamily="34" charset="0"/>
                <a:cs typeface="Calibri" panose="020F0502020204030204" pitchFamily="34" charset="0"/>
              </a:rPr>
              <a:t>Etim</a:t>
            </a:r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 PAMII Seu Nome Login MVC.</a:t>
            </a:r>
          </a:p>
          <a:p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Para salvar crie uma pasta com seu nome dentro do usuário Android e altere o caminho pra salvar dentro dela.</a:t>
            </a:r>
          </a:p>
        </p:txBody>
      </p:sp>
    </p:spTree>
    <p:extLst>
      <p:ext uri="{BB962C8B-B14F-4D97-AF65-F5344CB8AC3E}">
        <p14:creationId xmlns:p14="http://schemas.microsoft.com/office/powerpoint/2010/main" val="4271425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7467-F921-38A1-5911-ACAFADDF9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36E14-96D0-494C-E913-E74AE1E9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E9169B-D178-3AA2-03FC-CA005EE61E9D}"/>
              </a:ext>
            </a:extLst>
          </p:cNvPr>
          <p:cNvSpPr txBox="1"/>
          <p:nvPr/>
        </p:nvSpPr>
        <p:spPr>
          <a:xfrm>
            <a:off x="8563708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Já sabemos criar o pacote e a classe, ne?</a:t>
            </a:r>
          </a:p>
          <a:p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–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no pacote principal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 dou o nome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datamodel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New – Java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no pacote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datamodel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B60C44B-E1F1-B0AC-64A9-F9D785AC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893302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datamodel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: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b="1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UsuarioDataModel</a:t>
            </a:r>
            <a:r>
              <a:rPr lang="en-US" b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pacote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b="1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datamodel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 tabela para o banco de dados. 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atabela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dela,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serão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será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pacote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 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Dessa forma se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tivermos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cliente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um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fornecedor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exemplo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classes </a:t>
            </a:r>
            <a:r>
              <a:rPr lang="en-US" b="1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ClienteDataModel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 </a:t>
            </a:r>
            <a:r>
              <a:rPr lang="en-US" b="1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FornecedorDataModel</a:t>
            </a:r>
            <a:r>
              <a:rPr lang="en-US" b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 as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suas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respectivas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C02D-CFFA-BF2B-8361-3970F115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3CB45-4155-17F5-B6F0-D5A7B5F3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6FACFC-A6B7-FF37-4D06-9FD77CE03B22}"/>
              </a:ext>
            </a:extLst>
          </p:cNvPr>
          <p:cNvSpPr txBox="1"/>
          <p:nvPr/>
        </p:nvSpPr>
        <p:spPr>
          <a:xfrm>
            <a:off x="8563708" y="1302544"/>
            <a:ext cx="2790092" cy="267765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A classe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DataModel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(modelo da tabela) sempre vai ter esses quatro passos: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796E0BE-97B3-6488-0424-D84D0A7D7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024871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DB66-460C-6E82-6612-E3B61374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2E62E-EEE1-CFC0-F61C-85413239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E9A32E-6274-90A3-2096-99B5B1318EC4}"/>
              </a:ext>
            </a:extLst>
          </p:cNvPr>
          <p:cNvSpPr txBox="1"/>
          <p:nvPr/>
        </p:nvSpPr>
        <p:spPr>
          <a:xfrm>
            <a:off x="8563708" y="1302544"/>
            <a:ext cx="3200400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Criamos as constantes com os nomes dos atributos da tabela, depois criamos uma variável para colocar a consulta e finalmente criamos o método que vai montar o script da consulta 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0DE7CEE-7ABC-4EDE-D65F-F30C22E0C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968784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E4529-2809-7940-9946-1532A3FE3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BD68F-7C2A-0794-7EFD-7FCEF66D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393F1B5-5935-9907-B7E7-E2579263B52D}"/>
              </a:ext>
            </a:extLst>
          </p:cNvPr>
          <p:cNvSpPr txBox="1"/>
          <p:nvPr/>
        </p:nvSpPr>
        <p:spPr>
          <a:xfrm>
            <a:off x="838200" y="1228397"/>
            <a:ext cx="10515600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Obs.: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Para criar uma constante usamos a palavra final. 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Por padrão todas as constantes são escritas com todas as letras em maiúsculo.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Eu vou esse método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criarTabela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dentro da classe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mas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não quero instanciar ela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naquela classe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para usar 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metodo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então eu preciso dizer que essa classe é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Uso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quando quero usar uma classe sem precisar instanciá-la.</a:t>
            </a:r>
          </a:p>
          <a:p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Entao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para criar um método estático, todas as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constantes que estão dentro dele também tem que ser estáticas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1536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EFEEF-26A9-CB67-C7AD-83B5F629E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B59A0-C930-6C89-E47B-C4E4D07F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5E38DCF-9B06-14A3-252B-8CE841722EAC}"/>
              </a:ext>
            </a:extLst>
          </p:cNvPr>
          <p:cNvSpPr txBox="1"/>
          <p:nvPr/>
        </p:nvSpPr>
        <p:spPr>
          <a:xfrm>
            <a:off x="8616462" y="1302544"/>
            <a:ext cx="3376246" cy="39703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Agora que temos o método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criarTabela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Vamos usar ele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dentro do construtor da super classe.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Esse comando vai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criar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a tabela dentro do banco de dados.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FE6651-9847-5F1A-AD14-5730D7DCC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835066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8100" cap="rnd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 fontScale="67500" lnSpcReduction="20000"/>
          </a:bodyPr>
          <a:lstStyle/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 é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activity_main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MainActivity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eu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vou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usar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inserir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digitados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UsuarioController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 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controlar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fluxo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informacao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entre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o banco de dados.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login,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isso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</a:p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precisarmos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qualquer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login,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usar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apenas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mudar o layout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activit_main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Apenas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mantendo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dois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EditText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dois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Buttons.</a:t>
            </a:r>
          </a:p>
          <a:p>
            <a:endParaRPr lang="en-US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Picture 4" descr="Graphical user interface&#10;&#10;Description automatically generated"/>
          <p:cNvPicPr>
            <a:picLocks noChangeAspect="1"/>
          </p:cNvPicPr>
          <p:nvPr/>
        </p:nvPicPr>
        <p:blipFill rotWithShape="1">
          <a:blip r:embed="rId3"/>
          <a:srcRect l="43091" r="18709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Logica de um login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7500" lnSpcReduction="20000"/>
          </a:bodyPr>
          <a:lstStyle/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vimos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campos 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email e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, e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botoes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"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cadastrar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" e "ja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cadastro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"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 um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clicar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botao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digitou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campos, 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no banco se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email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já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está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Se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estiver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deixar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novamente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evitar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duplicidades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Nesse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caso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exibir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mensagem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ja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Clicando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botao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"ja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",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digitou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email e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 Ou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seja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validamos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validados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primeiro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existe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pois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clicar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botao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ja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mas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ainda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ter. Se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tiver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exibimos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mensagem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 Se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houver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confere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o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banco.. 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digitado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errada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tudo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certo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seguinte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Caso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contrário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avisar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6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21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Aqui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apenas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getter e setter, e se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tiver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outr</a:t>
            </a:r>
            <a:r>
              <a:rPr lang="pt-BR" alt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 metodos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será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dessa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model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iremos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colocar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936DB7-8BC9-13E3-3812-AACA322EA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680" y="640823"/>
            <a:ext cx="6668213" cy="37490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95CA-4F9E-C629-096C-0DFC05941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46C0C-0E94-C718-2090-093C8B40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E30B1E-5976-9AA5-E6EF-29D367213DDB}"/>
              </a:ext>
            </a:extLst>
          </p:cNvPr>
          <p:cNvSpPr txBox="1"/>
          <p:nvPr/>
        </p:nvSpPr>
        <p:spPr>
          <a:xfrm>
            <a:off x="8644250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Criando a classe usuário no padrão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POJO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862EC12-A7C1-B180-B400-74E70F8BE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63281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Model: classes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basicas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5000" lnSpcReduction="20000"/>
          </a:bodyPr>
          <a:lstStyle/>
          <a:p>
            <a:r>
              <a:rPr lang="pt-BR" err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Comecamos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 criando uma classe </a:t>
            </a:r>
            <a:r>
              <a:rPr lang="pt-BR" b="1" err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Usuario</a:t>
            </a:r>
            <a:r>
              <a:rPr lang="pt-BR" b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 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dentro da camada </a:t>
            </a:r>
            <a:r>
              <a:rPr lang="pt-BR" b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model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. Essa classe vai ter os atributos da classe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Usuario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 tipo id,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email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, senha. 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escopo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private,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teremos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getter e setter para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As classes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ficarao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pasta model,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tipo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Cliente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Funcionario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Aluno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Professor, Produto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etc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forma.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Apenas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get e set.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simples é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chamada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POJO,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tendo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outros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sejam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inerentes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POJO = Plain Old Java Object (</a:t>
            </a:r>
            <a:r>
              <a:rPr lang="pt-BR" alt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 Bom 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 </a:t>
            </a:r>
            <a:r>
              <a:rPr lang="pt-BR" alt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Velho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Objecto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Java)</a:t>
            </a:r>
            <a:b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é um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referencia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objectos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não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dependem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herança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interfaces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ou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classes de frameworks </a:t>
            </a:r>
            <a:r>
              <a:rPr lang="en-US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externos</a:t>
            </a:r>
            <a:r>
              <a:rPr lang="en-US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28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usuariodatamodel</a:t>
            </a:r>
            <a:br>
              <a:rPr lang="en-US" sz="2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en-US" sz="2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( ja </a:t>
            </a:r>
            <a:r>
              <a:rPr lang="en-US" sz="28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criada</a:t>
            </a:r>
            <a:r>
              <a:rPr lang="en-US" sz="2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8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50000" lnSpcReduction="20000"/>
          </a:bodyPr>
          <a:lstStyle/>
          <a:p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Comecamos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criando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TABELA com 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as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dos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dessa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no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caso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ID, NOME, EMAIL.</a:t>
            </a:r>
          </a:p>
          <a:p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 ser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criadas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static para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podermos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acessar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outra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Lembrando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 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escrevem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letras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maiusculas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</a:t>
            </a:r>
          </a:p>
          <a:p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variavel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retornar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string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contendo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consulta de 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0E7E-9150-31F0-3EFB-8503A9B0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8A423036-66AA-DF80-75CF-4F34C70F3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B9C2-8F3C-AEFB-022F-71D19292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28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usuariodatamodel</a:t>
            </a:r>
            <a:br>
              <a:rPr lang="en-US" sz="2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en-US" sz="2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( </a:t>
            </a:r>
            <a:r>
              <a:rPr lang="en-US" sz="28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continuação</a:t>
            </a:r>
            <a:r>
              <a:rPr lang="en-US" sz="2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2">
                <a:extLst>
                  <a:ext uri="{FF2B5EF4-FFF2-40B4-BE49-F238E27FC236}">
                    <a16:creationId xmlns:a16="http://schemas.microsoft.com/office/drawing/2014/main" id="{97154F3C-B5A0-5A8A-9D62-C94E8FFE63F7}"/>
                  </a:ext>
                </a:extLst>
              </p14:cNvPr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8" name="Ink 12">
                <a:extLst>
                  <a:ext uri="{FF2B5EF4-FFF2-40B4-BE49-F238E27FC236}">
                    <a16:creationId xmlns:a16="http://schemas.microsoft.com/office/drawing/2014/main" id="{97154F3C-B5A0-5A8A-9D62-C94E8FFE63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22">
            <a:extLst>
              <a:ext uri="{FF2B5EF4-FFF2-40B4-BE49-F238E27FC236}">
                <a16:creationId xmlns:a16="http://schemas.microsoft.com/office/drawing/2014/main" id="{1FB039E6-AD5F-75C0-F6E9-29297299A8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CC006F2-6A5C-A0C3-3D3A-B31DEBEC4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95000"/>
          </a:bodyPr>
          <a:lstStyle/>
          <a:p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static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criarTabela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()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usado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1113E1C-6080-1B86-247B-3F2F36A8E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28" y="704708"/>
            <a:ext cx="6712468" cy="3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9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Interface </a:t>
            </a:r>
            <a:r>
              <a:rPr lang="en-US" sz="51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icrud</a:t>
            </a:r>
            <a:endParaRPr lang="en-US" sz="5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8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/>
          <p:cNvSpPr>
            <a:spLocks noGrp="1"/>
          </p:cNvSpPr>
          <p:nvPr>
            <p:ph idx="1"/>
          </p:nvPr>
        </p:nvSpPr>
        <p:spPr>
          <a:xfrm>
            <a:off x="4654296" y="1791731"/>
            <a:ext cx="6894576" cy="4201296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Normalmente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irao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repetir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varias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vezes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</a:p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quizermos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nunca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esqueca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implementar</a:t>
            </a: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esses </a:t>
            </a:r>
            <a:r>
              <a:rPr lang="en-US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interface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controller. </a:t>
            </a:r>
          </a:p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 interface é 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contrato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entre o Java 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programadores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onde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quizer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usar a interface, eh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obrigado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implementar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</a:p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interface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corpo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pois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</a:p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 interface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preocupa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tratar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 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qualquer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Esse &lt;T&gt;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garante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isso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eu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Fornecedor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Cliente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Venda, 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quero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esses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possam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inserir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apagar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alterar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listar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registros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posso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interface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garanta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esquecer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nenhum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desses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endParaRPr lang="en-US" sz="20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9BED-196A-DB6C-6984-10CA3887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1B9AE-9E37-F855-7429-D3A1E078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14BD53-E8E4-7D13-4B7C-39069D9B66D6}"/>
              </a:ext>
            </a:extLst>
          </p:cNvPr>
          <p:cNvSpPr txBox="1"/>
          <p:nvPr/>
        </p:nvSpPr>
        <p:spPr>
          <a:xfrm>
            <a:off x="8563708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Botao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direito no pacote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new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Java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 escolho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. E coloco um nome pra ele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E29EB4F-5089-7A08-30C1-4577C738F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83187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1DF4-CC02-D3A4-613D-007B24ED7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E383-616B-98CA-6438-472B78A9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186F1C-ADFF-D2F9-6835-63E63CDF02B8}"/>
              </a:ext>
            </a:extLst>
          </p:cNvPr>
          <p:cNvSpPr txBox="1"/>
          <p:nvPr/>
        </p:nvSpPr>
        <p:spPr>
          <a:xfrm>
            <a:off x="8591497" y="797510"/>
            <a:ext cx="3313288" cy="526297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Uma interface tem que ter seus métodos implementados na classe que a chamar, então aqui não precisamos ter um corpo para os métodos. E esses métodos recebem um objeto qualquer.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&lt;T&gt;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indica um objeto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generico</a:t>
            </a:r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8884D4E-7171-2A47-16DD-388BD0A6B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827705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pt-BR" altLang="en-US" sz="4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</a:t>
            </a:r>
            <a:r>
              <a:rPr lang="en-US" sz="4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pp</a:t>
            </a:r>
            <a:r>
              <a:rPr lang="pt-BR" altLang="en-US" sz="4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</a:t>
            </a:r>
            <a:r>
              <a:rPr lang="en-US" sz="4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ata</a:t>
            </a:r>
            <a:r>
              <a:rPr lang="pt-BR" altLang="en-US" sz="4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</a:t>
            </a:r>
            <a:r>
              <a:rPr lang="en-US" sz="4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herdar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banco, 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 e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versao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..Alem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desses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parametros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é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instanciando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No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nosso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desenho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quem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chamar sera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controller.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dessa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  <a:endParaRPr lang="en-US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endParaRPr lang="en-US" sz="20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36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SqliteDataBase</a:t>
            </a:r>
            <a:endParaRPr lang="en-US" sz="36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Alem de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herdar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responsavel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usar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SQLiteDataBase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responsavel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interacao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as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Aqui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usando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abrir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banco para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edicao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variavel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db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 no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onCreate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pedindo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executar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string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UsuarioDataModel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que é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criarTabela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  <a:endParaRPr lang="en-US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5B633-2E72-80B3-1260-E8879493C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C94BE3-1DC7-ACCD-0612-18DA37A74F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EFC2-1370-01F6-E5E5-1E4DAAAB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28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UsuarioController</a:t>
            </a:r>
            <a:endParaRPr lang="en-US" sz="28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5A872D-AB5E-F6BA-2D74-726AD396D72A}"/>
                  </a:ext>
                </a:extLst>
              </p14:cNvPr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5A872D-AB5E-F6BA-2D74-726AD396D7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>
            <a:extLst>
              <a:ext uri="{FF2B5EF4-FFF2-40B4-BE49-F238E27FC236}">
                <a16:creationId xmlns:a16="http://schemas.microsoft.com/office/drawing/2014/main" id="{D52D5ACF-973E-A35F-4340-E37F709946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D0FA73-51E6-2304-1518-C5757107E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 sera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responsavel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pegar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do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formulario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passer para 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datasource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herdar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interagir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o banco de dados.</a:t>
            </a:r>
            <a:endParaRPr lang="en-US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CA198F-442B-F767-9643-087827BEC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83" y="640823"/>
            <a:ext cx="666821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91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8BC86-375F-8B0F-3DC7-C0AC97BBC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BC8E4-55AB-2C56-A6E2-874264F4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59EB1A-78CF-0F9A-5133-B32700899C59}"/>
              </a:ext>
            </a:extLst>
          </p:cNvPr>
          <p:cNvSpPr txBox="1"/>
          <p:nvPr/>
        </p:nvSpPr>
        <p:spPr>
          <a:xfrm>
            <a:off x="8644250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Ao herdar de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a IDE pede que a gente faca a importação do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método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construtor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34AE9EB-BE99-4091-9470-5A38AC407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189708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32A28-DE40-A7DE-4CED-CDE0EAE7D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AE2BF-802F-C07C-5433-B7198930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8DDAB3-82EE-DC50-9132-29A2068B9F58}"/>
              </a:ext>
            </a:extLst>
          </p:cNvPr>
          <p:cNvSpPr txBox="1"/>
          <p:nvPr/>
        </p:nvSpPr>
        <p:spPr>
          <a:xfrm>
            <a:off x="8644250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Outra coisa que vamos fazer é implementar a interface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para que todos que usarem essa interface tenham de implementar os métodos 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E4F3CD4-5565-62CA-5742-E317AD22F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77339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1E56-D9C9-3EEA-672C-02B5D0B8D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E8CDD-B8EB-0CBF-7CD9-236B57D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8249A3-2C5F-0F93-7067-07D39DBC3160}"/>
              </a:ext>
            </a:extLst>
          </p:cNvPr>
          <p:cNvSpPr txBox="1"/>
          <p:nvPr/>
        </p:nvSpPr>
        <p:spPr>
          <a:xfrm>
            <a:off x="8739554" y="1302544"/>
            <a:ext cx="2614246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Para criar o pacote, vamos no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pacote principal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que eh abaixo da pasta Java e clicamos com o botão direito e  escolhemos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-&gt;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DABEBE4-3EA7-E1B5-A3EE-FDE95AB2F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958580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CDC0B-5259-CA95-F6E9-E07FBC76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00E0A-982B-4932-1579-4E7A1EBE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5E1F1D-B519-199E-7F2D-D0E296CE11F7}"/>
              </a:ext>
            </a:extLst>
          </p:cNvPr>
          <p:cNvSpPr txBox="1"/>
          <p:nvPr/>
        </p:nvSpPr>
        <p:spPr>
          <a:xfrm>
            <a:off x="8644250" y="1302544"/>
            <a:ext cx="290884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Como estamos fazendo 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o objeto que 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vai receber é um objeto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4B76399-9097-9C34-C6B5-C100A479E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018" y="1376690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288011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242C7-508E-87AF-FC87-05007A9A8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285EC-7ACE-63FC-47F4-5772E1CE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002130-95C6-1409-F0CD-41554CC4714C}"/>
              </a:ext>
            </a:extLst>
          </p:cNvPr>
          <p:cNvSpPr txBox="1"/>
          <p:nvPr/>
        </p:nvSpPr>
        <p:spPr>
          <a:xfrm>
            <a:off x="8644250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Outra coisa que vamos fazer é implementar a interface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para que todos que usarem 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tenham de implementar os métodos do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3010B15-8253-6844-00E4-F6B8AF554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6690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920560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AAF55-8BDC-1442-02E2-B3458607B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DC08E-7912-98F7-8DFE-B88778DB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55B98-43B9-173D-8914-FD07F4E73EB9}"/>
              </a:ext>
            </a:extLst>
          </p:cNvPr>
          <p:cNvSpPr txBox="1"/>
          <p:nvPr/>
        </p:nvSpPr>
        <p:spPr>
          <a:xfrm>
            <a:off x="8644250" y="1302544"/>
            <a:ext cx="2790092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Ai a IDE vai implementar esses métodos aqui que estavam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na interface, para incluir, alterar, apagar listar.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Por enquanto esses métodos retornam false.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33D5A06-545E-704C-0707-55120286D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76690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898444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1FE4-E42A-7EA2-27B3-E41CB37F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4F2DC-BAE0-18B7-1629-125F8D93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670253-E8FE-A16E-E332-2582D6D142CC}"/>
              </a:ext>
            </a:extLst>
          </p:cNvPr>
          <p:cNvSpPr txBox="1"/>
          <p:nvPr/>
        </p:nvSpPr>
        <p:spPr>
          <a:xfrm>
            <a:off x="8609080" y="582067"/>
            <a:ext cx="3276817" cy="569386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Todos esses métodos recebem um objeto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Vamos começar com o método incluir. E criamos um objeto do tipo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ContentValues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para pegar os dados do usuário.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Por enquanto esse método sempre retorna falso.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4422A18-935A-E0AE-921C-227854704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718108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F8EA5-A137-4800-089B-2C0637CD6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D6011-F584-2702-33C9-34B9A324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F12FA9-1F1D-D48E-5C65-91CEC69165E6}"/>
              </a:ext>
            </a:extLst>
          </p:cNvPr>
          <p:cNvSpPr txBox="1"/>
          <p:nvPr/>
        </p:nvSpPr>
        <p:spPr>
          <a:xfrm>
            <a:off x="8591494" y="582067"/>
            <a:ext cx="3395350" cy="569386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Na classe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AppDataSource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implementamos o método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Sqlite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Aqui abrimos o banco para edição e usamos o método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Sqlite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para tentar inserir o registro. Se conseguir retorna verdadeiro.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Caso contrario, falso.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DB597A8-B31D-27F3-9C6B-94AA4B27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586863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70EE7-874D-A7BE-86AA-BADAA353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C82BE-9699-1651-0B14-CF2F0943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6EF28C-1C1E-8C0A-6662-228BBAF976DC}"/>
              </a:ext>
            </a:extLst>
          </p:cNvPr>
          <p:cNvSpPr txBox="1"/>
          <p:nvPr/>
        </p:nvSpPr>
        <p:spPr>
          <a:xfrm>
            <a:off x="8644250" y="1302544"/>
            <a:ext cx="3395350" cy="39703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Na classe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ajustamos agora para pegar o retorno desse método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. Se conseguiu incluir o registro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sera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Verdadeiro.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F5779F2-2CBE-F603-3DDD-47AC4F5D5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164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715299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A28CA-1DAD-0BDD-4FDB-37FDBCA5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6F2A85-BB9B-57BD-4908-628CDFBA1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365125"/>
            <a:ext cx="10515600" cy="618515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Para entender:</a:t>
            </a:r>
          </a:p>
          <a:p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Na classe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, eu crio o método </a:t>
            </a:r>
            <a:r>
              <a:rPr lang="pt-BR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incluir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, que recebe um objeto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Depois crio um objeto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ContentValues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que vai receber o que estiver dentro da classe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, que foi o que foi digitado </a:t>
            </a:r>
            <a:r>
              <a:rPr lang="pt-BR" sz="220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na tela de login. Ou seja, crio um objeto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ContentValues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que vai conter o nome, </a:t>
            </a:r>
            <a:r>
              <a:rPr lang="pt-BR" sz="2200" err="1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e senha que foram digitados pelo usuário.</a:t>
            </a:r>
          </a:p>
          <a:p>
            <a:r>
              <a:rPr lang="pt-BR" sz="2200" err="1">
                <a:latin typeface="Calibri" panose="020F0502020204030204" pitchFamily="34" charset="0"/>
                <a:cs typeface="Calibri" panose="020F0502020204030204" pitchFamily="34" charset="0"/>
              </a:rPr>
              <a:t>Entao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eu chamo o método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AppDataSource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, passando o nome da tabela e os dados que quero inserir na tabela que estão dentro desse objeto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ContentValues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E esse método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vai efetivamente inserir o registro no banco, e retornar Verdadeiro se conseguir gravar o usuário na tabela. </a:t>
            </a:r>
          </a:p>
          <a:p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Dessa forma, o usuário preenche os dados no login que </a:t>
            </a:r>
            <a:r>
              <a:rPr lang="pt-BR" sz="2200" err="1">
                <a:latin typeface="Calibri" panose="020F0502020204030204" pitchFamily="34" charset="0"/>
                <a:cs typeface="Calibri" panose="020F0502020204030204" pitchFamily="34" charset="0"/>
              </a:rPr>
              <a:t>vao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para o objeto </a:t>
            </a:r>
            <a:r>
              <a:rPr lang="pt-BR" sz="2200" err="1"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Depois no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eu pego esses dados do usuário e passo para a classe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AppDataSource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que vai inserir no banco.</a:t>
            </a:r>
          </a:p>
          <a:p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200">
                <a:latin typeface="Calibri" panose="020F0502020204030204" pitchFamily="34" charset="0"/>
                <a:cs typeface="Calibri" panose="020F0502020204030204" pitchFamily="34" charset="0"/>
              </a:rPr>
              <a:t> serve apenas para fazer o meio de campo entre as camadas, controlando o fluxo de dados.</a:t>
            </a:r>
          </a:p>
        </p:txBody>
      </p:sp>
    </p:spTree>
    <p:extLst>
      <p:ext uri="{BB962C8B-B14F-4D97-AF65-F5344CB8AC3E}">
        <p14:creationId xmlns:p14="http://schemas.microsoft.com/office/powerpoint/2010/main" val="2414305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 insert</a:t>
            </a:r>
            <a:endParaRPr lang="en-US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Aqui o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insert que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ser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chamado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controller, 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tentar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inserir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registro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vem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endParaRPr lang="en-US" sz="20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9C1BCF-7248-C763-769B-639FDEA69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85" y="665269"/>
            <a:ext cx="6868387" cy="386158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C103D-3DBF-1598-0533-21EBF9939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CBBE2-2F59-917D-39E4-50667B57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F152F4-4B41-D07A-0F98-437FC40AB0F3}"/>
              </a:ext>
            </a:extLst>
          </p:cNvPr>
          <p:cNvSpPr txBox="1"/>
          <p:nvPr/>
        </p:nvSpPr>
        <p:spPr>
          <a:xfrm>
            <a:off x="8644250" y="1302544"/>
            <a:ext cx="3395350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Para tudo isso funcionar, quando o usuário clicar no botão entrar, eu tenho que instanciar um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usuário e um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480A147A-FA16-5C5C-6371-A0D6A47EF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8562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3652-D85B-39B1-04FC-0EF3737DC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6D8F4-7AC3-AA47-9815-2A595198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1B5A1D-EDDE-F098-C09D-2917896E117B}"/>
              </a:ext>
            </a:extLst>
          </p:cNvPr>
          <p:cNvSpPr txBox="1"/>
          <p:nvPr/>
        </p:nvSpPr>
        <p:spPr>
          <a:xfrm>
            <a:off x="8591496" y="1011604"/>
            <a:ext cx="3395350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Dentro 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eu tenho ainda que criar os métodos para checar se o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usuário existe e se o usuário e senha estão cadastrados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no banco.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 tenho que criar esses métodos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3E6E30-3895-E84C-F09C-4DD872DE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60379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18EE-58EE-7499-E80D-A618F7E8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FF2E8-0351-2651-B79F-2AFAA532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90E37B-BA67-21A6-738D-31AFAE3B2629}"/>
              </a:ext>
            </a:extLst>
          </p:cNvPr>
          <p:cNvSpPr txBox="1"/>
          <p:nvPr/>
        </p:nvSpPr>
        <p:spPr>
          <a:xfrm>
            <a:off x="8739554" y="1302544"/>
            <a:ext cx="2614246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Colocamos o nome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(tudo em minúsculo)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62223D09-B539-33F9-0EF8-5DA5E4A46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637595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E72A-D0D7-B88F-2E2B-C757D8AB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EDB1B-E4E1-C6F5-0894-CD9CED24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82F63D-BC4C-0F8A-2932-E7E06C8CE0C1}"/>
              </a:ext>
            </a:extLst>
          </p:cNvPr>
          <p:cNvSpPr txBox="1"/>
          <p:nvPr/>
        </p:nvSpPr>
        <p:spPr>
          <a:xfrm>
            <a:off x="8749757" y="1575832"/>
            <a:ext cx="2838504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Esse método </a:t>
            </a:r>
            <a:r>
              <a:rPr lang="pt-BR" sz="25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checkUserPasword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nome, senha)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retorna &gt; 0 se encontrar um usuário e uma senha na tabela.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99ED350D-9D1B-014D-E78A-9018E7DC3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9213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68948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95" y="640715"/>
            <a:ext cx="4099560" cy="5582920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 check</a:t>
            </a:r>
            <a:r>
              <a:rPr lang="pt-BR" altLang="en-US" sz="6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</a:t>
            </a:r>
            <a:r>
              <a:rPr lang="en-US" sz="6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Retorna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verdadeiro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existir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32B24-6E2C-2A8A-C398-10C1386F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27E18-D30E-A603-EC42-7D3608C4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5C8E54-9E28-BB54-DBDE-66DD51CE8AAF}"/>
              </a:ext>
            </a:extLst>
          </p:cNvPr>
          <p:cNvSpPr txBox="1"/>
          <p:nvPr/>
        </p:nvSpPr>
        <p:spPr>
          <a:xfrm>
            <a:off x="8644250" y="1302544"/>
            <a:ext cx="2709550" cy="267765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Esse método 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checkUser</a:t>
            </a:r>
            <a:r>
              <a:rPr lang="pt-BR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userName</a:t>
            </a:r>
            <a:r>
              <a:rPr lang="pt-BR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retorna &gt;0 se encontrar um usuário na tabela</a:t>
            </a:r>
          </a:p>
          <a:p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A796FF6-BD0B-8C92-348D-559582F35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615826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 </a:t>
            </a:r>
            <a:r>
              <a:rPr lang="en-US" sz="48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checkuserpassword</a:t>
            </a:r>
            <a:endParaRPr lang="en-US" sz="48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2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retornar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verdadeiro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achar um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compativeis</a:t>
            </a:r>
            <a:r>
              <a:rPr 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banco</a:t>
            </a: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21809-4F24-163B-B515-D7A280136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5C8E2-F3BE-514A-FEDD-FD6C694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97981D-BEDA-6643-2687-DD36AD5BE3C8}"/>
              </a:ext>
            </a:extLst>
          </p:cNvPr>
          <p:cNvSpPr txBox="1"/>
          <p:nvPr/>
        </p:nvSpPr>
        <p:spPr>
          <a:xfrm>
            <a:off x="8644250" y="1302544"/>
            <a:ext cx="2709550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Quando o usuário clicar em entrar, vejo se digitou todos os dados, instancio o usuário, pego os dados digitados e passo para o objeto usuário.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5E5942E-E5AC-87D1-08D0-245C659E0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136047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6CA3-539E-CEC8-2B47-9048E6C0A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0F0B3-7A7D-E1E9-00E5-42B67772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7CED31-D247-DB80-32CA-8AA7BE62EDD5}"/>
              </a:ext>
            </a:extLst>
          </p:cNvPr>
          <p:cNvSpPr txBox="1"/>
          <p:nvPr/>
        </p:nvSpPr>
        <p:spPr>
          <a:xfrm>
            <a:off x="8644250" y="1302544"/>
            <a:ext cx="3295704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Verifico na tabela se existem usuário e senha. Se não tiver um usuário e senha eu envio uma msg “usuário não existe”.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Se existirem, mudo de tela para a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HomeActivity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que vou criar agora: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E038FC1-F0C2-8997-5CD9-426D18733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183238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2D723-B657-7A3C-7B55-9562C6937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0DB3A-5552-C1F9-13B1-601688D2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629939-5536-E504-E044-98BFE406B6B0}"/>
              </a:ext>
            </a:extLst>
          </p:cNvPr>
          <p:cNvSpPr txBox="1"/>
          <p:nvPr/>
        </p:nvSpPr>
        <p:spPr>
          <a:xfrm>
            <a:off x="8644250" y="1302544"/>
            <a:ext cx="2709550" cy="35394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Botao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direito no pacote do projeto, new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activty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HomeActivity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e arrasto a classe para o pacote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A2731CE-816C-714D-0AAC-DE6B73012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666928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029E-2283-3E32-9A62-52344E034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17A33-7E75-FCFE-FFAE-CA9AFB4C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bg1"/>
                </a:solidFill>
              </a:rPr>
              <a:t>Lista de todos os códigos do projeto.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14645-DFC7-5C53-ABC1-3F61CFAF5C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928813"/>
            <a:ext cx="10515600" cy="20927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Se o seu código não funcionar, </a:t>
            </a:r>
            <a:r>
              <a: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depois de ter lido e executado todos os passos dos slides anteriores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, confira linha por linha os códigos de todas as classes do projeto.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Ao final faca a atividade proposta.</a:t>
            </a:r>
          </a:p>
        </p:txBody>
      </p:sp>
    </p:spTree>
    <p:extLst>
      <p:ext uri="{BB962C8B-B14F-4D97-AF65-F5344CB8AC3E}">
        <p14:creationId xmlns:p14="http://schemas.microsoft.com/office/powerpoint/2010/main" val="276963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82716-AAF0-2DE2-BF31-4E042107E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603922-6B19-8767-DB29-73F51D6D7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4A7844-DAC2-4742-EC91-99AF4B56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9577A3-DB33-3C50-3105-95DEDBF9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4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9E219-8B44-355E-66BF-2FCCEF6B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9DD5B4-713A-B05C-199F-E91D18A70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08C827-B8F3-66FA-619A-4DB2FE4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058B6A-DBDE-DC5F-9821-44AAD710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B87E0-FF09-2701-DDDC-4687ACD8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5AE82-A497-6565-979A-ECAFB26B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996D3-8A46-3E1F-BE33-9E88A5C21B83}"/>
              </a:ext>
            </a:extLst>
          </p:cNvPr>
          <p:cNvSpPr txBox="1"/>
          <p:nvPr/>
        </p:nvSpPr>
        <p:spPr>
          <a:xfrm>
            <a:off x="8739554" y="1302544"/>
            <a:ext cx="2614246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Com o botão direito sobre o pacote model, vamos em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-&gt; Java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e colocamos o nome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5395CAF-6AE8-46C8-B335-2CE36FBCA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864717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23338-2E7F-5D4A-601A-0B97EFC4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023278-64A6-2693-68E6-A7DFB5F67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9AEDA4-6F6E-58DD-7227-DA8D2B36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F354DF-22F3-8251-B3FC-2C94A7C1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9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7D5C-2F30-86D3-5E31-005EFC9D1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C30C3C-C132-70EB-FC6E-A29090205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CFE1AD-999E-3008-4D2D-273EA89E8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0EC7DE-DB8D-2A5F-C818-A4A6B7FC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83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CEF0E-E7A3-5418-2C8B-65EAE8257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8E62EF-4A29-0C76-4404-1BBE4D956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4422C0-DA52-7DAA-95A2-BC7DED3A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EF185C-1998-7E54-8D7E-0ED4FF59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181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3F180-BB04-828B-4F35-CDD1A985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5CCF23-24B7-9165-8364-5B257BB2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B4140-1E15-CF5D-B57B-A8EFC581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3F3F13-7932-A43D-17F5-C40FC8AA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01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9BEEB-BA94-0509-4438-87A5E52F2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EEB629-1C16-63B2-0F5C-DB2C3299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EADF88-BC68-5814-D3B8-12825AFE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7DDC66-B9E1-34A7-BA2C-52CF53E28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3D9C7-1C5D-D22A-56F4-1A5464D5A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9771ED-9F4D-E559-2790-0986080B3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EDB334-09C8-FC75-6FD2-07904056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400C-407A-1EDB-D38D-CE446428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3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68242-72C5-144C-C582-2CCA5B6E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47035A-1A49-A907-579D-6CA7EB219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3EDFC6-E3A4-7329-332F-4C8C402B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E2C453-87CE-3E17-FB17-9C79588A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34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3B21D-B490-D732-3BC2-9203877F3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2D8B39-3702-8D1B-FCB1-000359AE7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062137-0CAE-6F2D-1072-65DE39CB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4F5DD0-5020-E532-17CC-547AD147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19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7528-9403-2D45-8300-6FF184165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F400A6-ADE0-2A0D-9533-3AA154283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9C0694-396A-A794-72B2-E0E1DFE7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8B7EFF-B231-2BA3-ECDB-71C82BAC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051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ABA78-3600-2969-2EA0-A91BD181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4AA375-839C-4795-01D9-B5A3DC518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AB85E7-A753-1265-9D7F-07A5BCCE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99082D-A0C4-8511-F4DB-B9C78485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5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C25F-C7B0-EF11-9511-3AAAE1CE5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F0EF9-B4E9-836F-7015-2D118B0A5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000E10-B22F-4CD0-A9F5-333E2E3279FB}"/>
              </a:ext>
            </a:extLst>
          </p:cNvPr>
          <p:cNvSpPr txBox="1"/>
          <p:nvPr/>
        </p:nvSpPr>
        <p:spPr>
          <a:xfrm>
            <a:off x="8739554" y="1302544"/>
            <a:ext cx="2614246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Deve ficar assim, em baixo do pacote do projeto, o pacote model e dentro dele a classe usuário.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22564E3-8A00-FAAD-1B01-D801B6332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3876946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EB55-851F-9954-A1DD-482A6A9F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47DE91-3874-266F-F342-5839D62E7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23D2BC-D6C4-F10E-2B04-47386C21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E87941-856B-DE81-ECD1-6E33F60E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20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E901-75E0-6032-3243-E982F8654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58D9E0-109C-10F2-E15D-2E110BA5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4F4BD8-D32D-E704-9CD5-E53C0C8D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63582E-DE72-EBDC-9F51-59E1550C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57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019C-2710-3978-40CB-AEBC13B8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BA2B54-0B58-4861-7832-71FA9EE3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5D9B2E-AA4D-A669-26BF-AD88CDAB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890FE0-A5D5-586F-3A57-0FC63F18F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7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B453-E662-A920-58D9-F76ABA21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E7614B-EDA3-430D-83B2-0D434E094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63B2D-BFBF-896A-4B16-6C1DE007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D97534-9D4B-6329-99BC-A124F7CE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7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A70B3-24B2-1FC1-03CE-3640DCA5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D04A354-40ED-C2F0-0B5B-A2460755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AEA801-DD5E-0753-2364-4B0507D6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B287DD-D5A4-33DC-F6EB-B7CE6EAF0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18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99EB-B3DB-1C2E-D9F3-702AD0394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DDA87F-E8E5-3B17-E18F-58FB5C8E0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F84DB1-90CC-12A8-0CAA-AB9BEDF1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60F802-8014-1DFC-7A0C-B507A3C1C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88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26E3D-3AF7-AECF-F222-D13C9667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CF3A24-0644-14E2-45DC-4DA9D2380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sz="13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criar os métodos para inserir um usuário.</a:t>
            </a:r>
          </a:p>
        </p:txBody>
      </p:sp>
    </p:spTree>
    <p:extLst>
      <p:ext uri="{BB962C8B-B14F-4D97-AF65-F5344CB8AC3E}">
        <p14:creationId xmlns:p14="http://schemas.microsoft.com/office/powerpoint/2010/main" val="3326658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916A4-BF6F-22F8-DD18-305561B4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69E09-DE4B-620C-9E46-DC826120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17F821-F2DC-9124-FCB1-78797DBCB7A9}"/>
              </a:ext>
            </a:extLst>
          </p:cNvPr>
          <p:cNvSpPr txBox="1"/>
          <p:nvPr/>
        </p:nvSpPr>
        <p:spPr>
          <a:xfrm>
            <a:off x="8644250" y="1302544"/>
            <a:ext cx="2709550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Para isso, crio a classe clicando com 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Botao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direito no pacote do projeto, new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activty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CadastroActivity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, e arrasto a classe para o pacote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pt-B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1BEA4C8-7BC3-3C03-C944-1C20C8E86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45559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91212-145F-E17A-08B9-CF92B92F4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E2B07-054F-7572-9A29-5771700B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99616F-BE42-4FDA-C05D-3CD6D9004A1B}"/>
              </a:ext>
            </a:extLst>
          </p:cNvPr>
          <p:cNvSpPr txBox="1"/>
          <p:nvPr/>
        </p:nvSpPr>
        <p:spPr>
          <a:xfrm>
            <a:off x="8644250" y="1302544"/>
            <a:ext cx="270955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Deve ficar assim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9CB185C-9A19-ABAB-5634-E48E657F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692288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7AD-F87E-AA5F-366D-4A93185F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DF4213-8EF9-B5B3-E5A6-3967E348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B23215-7BB8-E491-E9F0-4E2F1EAE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B9D495-584E-71A9-E56D-AF42CEBBC67E}"/>
              </a:ext>
            </a:extLst>
          </p:cNvPr>
          <p:cNvSpPr txBox="1"/>
          <p:nvPr/>
        </p:nvSpPr>
        <p:spPr>
          <a:xfrm>
            <a:off x="838199" y="1929384"/>
            <a:ext cx="10515599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Depois vamos criar a tela de cadastro que vai ser igual a de login mas com o campo nome também.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Dai em diante, vai ser apenas o uso da logica e do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que já fizemos: </a:t>
            </a:r>
          </a:p>
          <a:p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Verifico se o usuário existe (método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checkUser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), e se não existir, chamo 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que vai passar para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appdatasource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(método </a:t>
            </a:r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incluir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),e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pt-BR" sz="2800" err="1"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 vai inserir o registro na tabela (método </a:t>
            </a:r>
            <a:r>
              <a:rPr lang="pt-BR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80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3355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controller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: intermediação entre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view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datasource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0000" lnSpcReduction="20000"/>
          </a:bodyPr>
          <a:lstStyle/>
          <a:p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 criar </a:t>
            </a:r>
            <a:r>
              <a:rPr lang="pt-BR" b="1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UsuarioController</a:t>
            </a:r>
            <a:r>
              <a:rPr lang="pt-BR" b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 da pasta </a:t>
            </a:r>
            <a:r>
              <a:rPr lang="pt-BR" b="1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controller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 classe vai ser 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a ponte entre a camada </a:t>
            </a:r>
            <a:r>
              <a:rPr lang="pt-BR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view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 o banco de dados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vamos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extender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classe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que vai ser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responsavel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persistencia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dados. </a:t>
            </a:r>
          </a:p>
          <a:p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 vai pegar os 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dados da camada </a:t>
            </a:r>
            <a:r>
              <a:rPr lang="pt-BR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view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 passar para a camada </a:t>
            </a:r>
            <a:r>
              <a:rPr lang="pt-BR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datasource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onde tem a classe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dentro dessa classe vamos colocar 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todos os </a:t>
            </a:r>
            <a:r>
              <a:rPr lang="pt-BR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que queremos que a classe </a:t>
            </a:r>
            <a:r>
              <a:rPr lang="pt-BR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use, como </a:t>
            </a:r>
            <a:r>
              <a:rPr lang="pt-BR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inseir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, apagar, alterar, listar, e </a:t>
            </a:r>
            <a:r>
              <a:rPr lang="pt-BR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os </a:t>
            </a:r>
            <a:r>
              <a:rPr lang="pt-BR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exclusivos dessa classe. 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 exemplo, os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procurar um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especifico, e outro para checar se o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a senha existem </a:t>
            </a:r>
            <a:r>
              <a:rPr lang="pt-BR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pt-BR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4"/>
      </a:lt2>
      <a:accent1>
        <a:srgbClr val="80AA9F"/>
      </a:accent1>
      <a:accent2>
        <a:srgbClr val="7AAAB2"/>
      </a:accent2>
      <a:accent3>
        <a:srgbClr val="8CA3C1"/>
      </a:accent3>
      <a:accent4>
        <a:srgbClr val="7F80BA"/>
      </a:accent4>
      <a:accent5>
        <a:srgbClr val="A996C6"/>
      </a:accent5>
      <a:accent6>
        <a:srgbClr val="AF7FBA"/>
      </a:accent6>
      <a:hlink>
        <a:srgbClr val="AE697C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45FAA23C5F2C41BB1E0E246B39D830" ma:contentTypeVersion="10" ma:contentTypeDescription="Crie um novo documento." ma:contentTypeScope="" ma:versionID="ada201ec950d2c3142afce18af84064a">
  <xsd:schema xmlns:xsd="http://www.w3.org/2001/XMLSchema" xmlns:xs="http://www.w3.org/2001/XMLSchema" xmlns:p="http://schemas.microsoft.com/office/2006/metadata/properties" xmlns:ns2="a4c70d08-e56a-4be3-8b0c-3a7a1017484d" xmlns:ns3="c10c5d6c-deda-459f-81ef-0d4d2ed53e28" targetNamespace="http://schemas.microsoft.com/office/2006/metadata/properties" ma:root="true" ma:fieldsID="b9aafc290c7426615318495693ce2863" ns2:_="" ns3:_="">
    <xsd:import namespace="a4c70d08-e56a-4be3-8b0c-3a7a1017484d"/>
    <xsd:import namespace="c10c5d6c-deda-459f-81ef-0d4d2ed53e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70d08-e56a-4be3-8b0c-3a7a10174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0c5d6c-deda-459f-81ef-0d4d2ed53e2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844b9e8-95c5-4a7f-a4a6-efb59cd0c9d1}" ma:internalName="TaxCatchAll" ma:showField="CatchAllData" ma:web="c10c5d6c-deda-459f-81ef-0d4d2ed53e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70d08-e56a-4be3-8b0c-3a7a1017484d">
      <Terms xmlns="http://schemas.microsoft.com/office/infopath/2007/PartnerControls"/>
    </lcf76f155ced4ddcb4097134ff3c332f>
    <TaxCatchAll xmlns="c10c5d6c-deda-459f-81ef-0d4d2ed53e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0D3F57-14BE-4E11-93B6-223C7DF56E5F}">
  <ds:schemaRefs>
    <ds:schemaRef ds:uri="a4c70d08-e56a-4be3-8b0c-3a7a1017484d"/>
    <ds:schemaRef ds:uri="c10c5d6c-deda-459f-81ef-0d4d2ed53e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210A3E-C75C-4DFE-A40E-D4D84C5067F9}">
  <ds:schemaRefs>
    <ds:schemaRef ds:uri="a4c70d08-e56a-4be3-8b0c-3a7a1017484d"/>
    <ds:schemaRef ds:uri="c10c5d6c-deda-459f-81ef-0d4d2ed53e2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281DC6-695B-4B31-9579-E890C734E7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89</Slides>
  <Notes>36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SketchyVTI</vt:lpstr>
      <vt:lpstr>Login com MVC</vt:lpstr>
      <vt:lpstr>Estrutura MVC</vt:lpstr>
      <vt:lpstr>PowerPoint Presentation</vt:lpstr>
      <vt:lpstr>Camada Model: classes basicas de todos os objetos</vt:lpstr>
      <vt:lpstr>PowerPoint Presentation</vt:lpstr>
      <vt:lpstr>PowerPoint Presentation</vt:lpstr>
      <vt:lpstr>PowerPoint Presentation</vt:lpstr>
      <vt:lpstr>PowerPoint Presentation</vt:lpstr>
      <vt:lpstr>Camada controller: intermediação entre view e datasource</vt:lpstr>
      <vt:lpstr>PowerPoint Presentation</vt:lpstr>
      <vt:lpstr>Camada datasource: acesso ao banco de dados</vt:lpstr>
      <vt:lpstr>PowerPoint Presentation</vt:lpstr>
      <vt:lpstr>Camada view: todas as activities ficam aqui</vt:lpstr>
      <vt:lpstr>PowerPoint Presentation</vt:lpstr>
      <vt:lpstr>PowerPoint Presentation</vt:lpstr>
      <vt:lpstr>Sqliteopenhelper: criacao do banco de dados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Camada datamodel: estruturas das tabelas.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Logica de um login</vt:lpstr>
      <vt:lpstr>Classe usuario</vt:lpstr>
      <vt:lpstr>PowerPoint Presentation</vt:lpstr>
      <vt:lpstr>Classe usuariodatamodel ( ja criada )</vt:lpstr>
      <vt:lpstr>Classe usuariodatamodel ( continuação )</vt:lpstr>
      <vt:lpstr>Interface icrud</vt:lpstr>
      <vt:lpstr>PowerPoint Presentation</vt:lpstr>
      <vt:lpstr>PowerPoint Presentation</vt:lpstr>
      <vt:lpstr>Classe AppDataBase</vt:lpstr>
      <vt:lpstr>Classe SqliteDataBase</vt:lpstr>
      <vt:lpstr>Classe UsuarioController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Metodo insert</vt:lpstr>
      <vt:lpstr>PowerPoint Presentation</vt:lpstr>
      <vt:lpstr>PowerPoint Presentation</vt:lpstr>
      <vt:lpstr>PowerPoint Presentation</vt:lpstr>
      <vt:lpstr>Metodo checkUser</vt:lpstr>
      <vt:lpstr>PowerPoint Presentation</vt:lpstr>
      <vt:lpstr>Metodo checkuserpassword</vt:lpstr>
      <vt:lpstr>PowerPoint Presentation</vt:lpstr>
      <vt:lpstr>PowerPoint Presentation</vt:lpstr>
      <vt:lpstr>PowerPoint Presentation</vt:lpstr>
      <vt:lpstr>Lista de todos os códigos do projeto.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 com MVC</dc:title>
  <dc:creator>FABIO CLARET TRIGO DE OLIVEIRA</dc:creator>
  <cp:revision>1</cp:revision>
  <dcterms:created xsi:type="dcterms:W3CDTF">2023-06-14T13:35:00Z</dcterms:created>
  <dcterms:modified xsi:type="dcterms:W3CDTF">2025-08-12T14:00:09Z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0x0101006245FAA23C5F2C41BB1E0E246B39D830</vt:lpwstr>
  </property>
  <property fmtid="{D5CDD505-2E9C-101B-9397-08002B2CF9AE}" pid="3" name="ICV">
    <vt:lpwstr>90E6385BB6B84BF79E40FD4E3F507745</vt:lpwstr>
  </property>
  <property fmtid="{D5CDD505-2E9C-101B-9397-08002B2CF9AE}" pid="4" name="KSOProductBuildVer">
    <vt:lpwstr>1046-11.2.0.11537</vt:lpwstr>
  </property>
  <property fmtid="{D5CDD505-2E9C-101B-9397-08002B2CF9AE}" pid="5" name="MediaServiceImageTags">
    <vt:lpwstr/>
  </property>
</Properties>
</file>